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2"/>
  </p:notesMasterIdLst>
  <p:sldIdLst>
    <p:sldId id="258" r:id="rId2"/>
    <p:sldId id="373" r:id="rId3"/>
    <p:sldId id="372" r:id="rId4"/>
    <p:sldId id="362" r:id="rId5"/>
    <p:sldId id="363" r:id="rId6"/>
    <p:sldId id="378" r:id="rId7"/>
    <p:sldId id="377" r:id="rId8"/>
    <p:sldId id="370" r:id="rId9"/>
    <p:sldId id="368" r:id="rId10"/>
    <p:sldId id="367" r:id="rId11"/>
    <p:sldId id="371" r:id="rId12"/>
    <p:sldId id="369" r:id="rId13"/>
    <p:sldId id="376" r:id="rId14"/>
    <p:sldId id="380" r:id="rId15"/>
    <p:sldId id="379" r:id="rId16"/>
    <p:sldId id="381" r:id="rId17"/>
    <p:sldId id="366" r:id="rId18"/>
    <p:sldId id="375" r:id="rId19"/>
    <p:sldId id="374" r:id="rId20"/>
    <p:sldId id="259" r:id="rId21"/>
    <p:sldId id="311" r:id="rId22"/>
    <p:sldId id="329" r:id="rId23"/>
    <p:sldId id="326" r:id="rId24"/>
    <p:sldId id="323" r:id="rId25"/>
    <p:sldId id="330" r:id="rId26"/>
    <p:sldId id="315" r:id="rId27"/>
    <p:sldId id="331" r:id="rId28"/>
    <p:sldId id="327" r:id="rId29"/>
    <p:sldId id="334" r:id="rId30"/>
    <p:sldId id="338" r:id="rId31"/>
    <p:sldId id="336" r:id="rId32"/>
    <p:sldId id="339" r:id="rId33"/>
    <p:sldId id="335" r:id="rId34"/>
    <p:sldId id="341" r:id="rId35"/>
    <p:sldId id="337" r:id="rId36"/>
    <p:sldId id="342" r:id="rId37"/>
    <p:sldId id="33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33" r:id="rId48"/>
    <p:sldId id="352" r:id="rId49"/>
    <p:sldId id="355" r:id="rId50"/>
    <p:sldId id="356" r:id="rId51"/>
    <p:sldId id="357" r:id="rId52"/>
    <p:sldId id="359" r:id="rId53"/>
    <p:sldId id="360" r:id="rId54"/>
    <p:sldId id="354" r:id="rId55"/>
    <p:sldId id="358" r:id="rId56"/>
    <p:sldId id="328" r:id="rId57"/>
    <p:sldId id="260" r:id="rId58"/>
    <p:sldId id="340" r:id="rId59"/>
    <p:sldId id="280" r:id="rId60"/>
    <p:sldId id="287" r:id="rId61"/>
    <p:sldId id="299" r:id="rId62"/>
    <p:sldId id="283" r:id="rId63"/>
    <p:sldId id="284" r:id="rId64"/>
    <p:sldId id="308" r:id="rId65"/>
    <p:sldId id="303" r:id="rId66"/>
    <p:sldId id="305" r:id="rId67"/>
    <p:sldId id="317" r:id="rId68"/>
    <p:sldId id="316" r:id="rId69"/>
    <p:sldId id="322" r:id="rId70"/>
    <p:sldId id="285" r:id="rId71"/>
    <p:sldId id="286" r:id="rId72"/>
    <p:sldId id="319" r:id="rId73"/>
    <p:sldId id="290" r:id="rId74"/>
    <p:sldId id="291" r:id="rId75"/>
    <p:sldId id="292" r:id="rId76"/>
    <p:sldId id="293" r:id="rId77"/>
    <p:sldId id="314" r:id="rId78"/>
    <p:sldId id="307" r:id="rId79"/>
    <p:sldId id="306" r:id="rId80"/>
    <p:sldId id="278" r:id="rId81"/>
    <p:sldId id="265" r:id="rId82"/>
    <p:sldId id="296" r:id="rId83"/>
    <p:sldId id="277" r:id="rId84"/>
    <p:sldId id="279" r:id="rId85"/>
    <p:sldId id="282" r:id="rId86"/>
    <p:sldId id="298" r:id="rId87"/>
    <p:sldId id="309" r:id="rId88"/>
    <p:sldId id="281" r:id="rId89"/>
    <p:sldId id="310" r:id="rId90"/>
    <p:sldId id="289" r:id="rId91"/>
    <p:sldId id="297" r:id="rId92"/>
    <p:sldId id="304" r:id="rId93"/>
    <p:sldId id="288" r:id="rId94"/>
    <p:sldId id="300" r:id="rId95"/>
    <p:sldId id="301" r:id="rId96"/>
    <p:sldId id="302" r:id="rId97"/>
    <p:sldId id="320" r:id="rId98"/>
    <p:sldId id="321" r:id="rId99"/>
    <p:sldId id="324" r:id="rId100"/>
    <p:sldId id="325" r:id="rId10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000000"/>
    <a:srgbClr val="74B94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1"/>
    <p:restoredTop sz="96234"/>
  </p:normalViewPr>
  <p:slideViewPr>
    <p:cSldViewPr snapToGrid="0">
      <p:cViewPr varScale="1">
        <p:scale>
          <a:sx n="125" d="100"/>
          <a:sy n="125" d="100"/>
        </p:scale>
        <p:origin x="336" y="1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17.03.24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icecube.wisc.edu/event/168/contributions/9639/attachments/7509/9662/prompt_muons_GrandRapids_2023_pgutjahr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docs/Reconstructions.html#network-evaluatio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vents.icecube.wisc.edu/event/168/contributions/9762/attachments/7507/9661/CollaborationMeetingGrandRapids.pdf" TargetMode="Externa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vents.icecube.wisc.edu/event/168/contributions/9639/attachments/7509/9662/prompt_muons_GrandRapids_2023_pgutjahr.pdf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Spring </a:t>
            </a:r>
            <a:r>
              <a:rPr lang="de-DE" sz="28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Collaboration</a:t>
            </a:r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Meeting Münster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March 18,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1270209"/>
            <a:ext cx="45676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systematics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Tested NNMFit 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at entry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38E3-1348-2B83-F7EA-B1AD4141F12C}"/>
              </a:ext>
            </a:extLst>
          </p:cNvPr>
          <p:cNvSpPr txBox="1"/>
          <p:nvPr/>
        </p:nvSpPr>
        <p:spPr>
          <a:xfrm>
            <a:off x="3467627" y="6509364"/>
            <a:ext cx="183229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in </a:t>
            </a:r>
            <a:r>
              <a:rPr lang="en-DE" sz="1200" dirty="0">
                <a:hlinkClick r:id="rId3"/>
              </a:rPr>
              <a:t>Grand Rapids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0927126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3DC0-76F5-93A5-C656-21DAB4D49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D5660-91BD-9242-541C-12E4456E5F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FC306-5353-C23F-A072-43C6C68C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2BBAC-6AE8-9286-9F9E-7BFA03A0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871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791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b="0" dirty="0" err="1">
                    <a:ea typeface="Cambria Math" panose="02040503050406030204" pitchFamily="18" charset="0"/>
                  </a:rPr>
                  <a:t>maximize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blipFill>
                <a:blip r:embed="rId8"/>
                <a:stretch>
                  <a:fillRect l="-3774" t="-9333" r="-3774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709454" y="184031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182623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511293" y="234396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96164" y="226625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988470"/>
            <a:ext cx="1818564" cy="8946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02C6-F08C-D5BE-490A-9FE4EE34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event rate – muon bundles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3D2F3-D37E-473C-D441-0AD5B3F2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CF900-51EB-2103-E1BC-5CA40F20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86BCD-8D1A-C540-7CA5-7775A079090F}"/>
              </a:ext>
            </a:extLst>
          </p:cNvPr>
          <p:cNvSpPr txBox="1"/>
          <p:nvPr/>
        </p:nvSpPr>
        <p:spPr>
          <a:xfrm>
            <a:off x="2880759" y="5987018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Proxy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FB96F-187A-6A66-2815-A1804C81AC7F}"/>
              </a:ext>
            </a:extLst>
          </p:cNvPr>
          <p:cNvSpPr txBox="1"/>
          <p:nvPr/>
        </p:nvSpPr>
        <p:spPr>
          <a:xfrm rot="16200000">
            <a:off x="104110" y="362668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Target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1E9234-9DB3-D114-32A3-5FB9EFCB1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89B01F-204C-A950-A04E-C7CD29CF25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33425-F6AC-7553-2AE9-0D96B9CDC00D}"/>
              </a:ext>
            </a:extLst>
          </p:cNvPr>
          <p:cNvSpPr txBox="1"/>
          <p:nvPr/>
        </p:nvSpPr>
        <p:spPr>
          <a:xfrm>
            <a:off x="7406640" y="3865640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74B842"/>
                </a:solidFill>
              </a:rPr>
              <a:t>little statistics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C8ACFA-0EF0-333E-6CE5-0DBFE4ECD0DD}"/>
              </a:ext>
            </a:extLst>
          </p:cNvPr>
          <p:cNvCxnSpPr>
            <a:cxnSpLocks/>
          </p:cNvCxnSpPr>
          <p:nvPr/>
        </p:nvCxnSpPr>
        <p:spPr>
          <a:xfrm flipH="1" flipV="1">
            <a:off x="7508240" y="2743200"/>
            <a:ext cx="284480" cy="110216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17BDBB-34EC-954A-E6D0-6CBBED5076E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585168" y="4019529"/>
            <a:ext cx="1605312" cy="174168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44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D04C-E252-FF01-7459-170FDCD8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flux – muon bundles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4BA7FE-77FA-7855-EA02-88A5C4DBA5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F77FA9F-495E-1123-D457-0C4582CD55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5F53E-4F9C-0F12-5A66-4E94B8CA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2F15-B7D9-85F0-C391-7A779CCD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02C6-F08C-D5BE-490A-9FE4EE34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event rate – leading muons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3D2F3-D37E-473C-D441-0AD5B3F2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CF900-51EB-2103-E1BC-5CA40F20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86BCD-8D1A-C540-7CA5-7775A079090F}"/>
              </a:ext>
            </a:extLst>
          </p:cNvPr>
          <p:cNvSpPr txBox="1"/>
          <p:nvPr/>
        </p:nvSpPr>
        <p:spPr>
          <a:xfrm>
            <a:off x="2880759" y="5987018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Proxy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FB96F-187A-6A66-2815-A1804C81AC7F}"/>
              </a:ext>
            </a:extLst>
          </p:cNvPr>
          <p:cNvSpPr txBox="1"/>
          <p:nvPr/>
        </p:nvSpPr>
        <p:spPr>
          <a:xfrm rot="16200000">
            <a:off x="104110" y="362668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Target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9F55AB8-7345-98FD-DF3E-8D36A16BCE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0CD2047-194F-728B-EBF7-2FF2AEC0F2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5F1906-514C-F5B2-1BD6-326F3E1D94EE}"/>
              </a:ext>
            </a:extLst>
          </p:cNvPr>
          <p:cNvSpPr txBox="1"/>
          <p:nvPr/>
        </p:nvSpPr>
        <p:spPr>
          <a:xfrm>
            <a:off x="7406640" y="3865640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74B842"/>
                </a:solidFill>
              </a:rPr>
              <a:t>little statistics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57CF99-D44A-6998-443A-0AA998D8793B}"/>
              </a:ext>
            </a:extLst>
          </p:cNvPr>
          <p:cNvCxnSpPr>
            <a:cxnSpLocks/>
          </p:cNvCxnSpPr>
          <p:nvPr/>
        </p:nvCxnSpPr>
        <p:spPr>
          <a:xfrm flipH="1" flipV="1">
            <a:off x="7508240" y="2743200"/>
            <a:ext cx="284480" cy="110216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068665-FEEF-92E8-F213-299B5703F97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585168" y="4019529"/>
            <a:ext cx="1239552" cy="7495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165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98A9-A763-9508-2850-2BBA1F48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flux – leading muons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4728D2-9272-5741-5F4A-6AD337D9B0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83175E-72C2-0DFD-DCE0-0A1ECC0C07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958A-A174-CAD0-8CA2-4DCBCA881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ECD7-F629-F1ED-60FB-061F9BC8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9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2FC1-3B87-D084-3EEB-CF3B2551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F2E99-4D72-6EAB-EC6B-B1EC4FD15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0825"/>
            <a:ext cx="5181600" cy="4351338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DE" dirty="0"/>
              <a:t> CORSIKA 7 E</a:t>
            </a:r>
            <a:r>
              <a:rPr lang="en-GB" dirty="0"/>
              <a:t>h</a:t>
            </a:r>
            <a:r>
              <a:rPr lang="en-DE" dirty="0"/>
              <a:t>ist test simulation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Tag prompt / conv particles 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Compare with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Selection 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Level 3 (muon filter + 200 TeV cut + labels)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Level 4 (add reconstructions)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Level 5 (quality cuts)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Performed on pseudo dataset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Performed on pseudo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77D25-052F-3AAF-24D6-F1DA32320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8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>
                <a:solidFill>
                  <a:srgbClr val="74B842"/>
                </a:solidFill>
              </a:rPr>
              <a:t>ToDos</a:t>
            </a:r>
            <a:endParaRPr lang="en-GB" dirty="0">
              <a:solidFill>
                <a:srgbClr val="74B842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dirty="0"/>
              <a:t> Systematics (too little statistics)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Large-scale simulation (</a:t>
            </a:r>
            <a:r>
              <a:rPr lang="en-GB" dirty="0" err="1"/>
              <a:t>IceProd</a:t>
            </a:r>
            <a:r>
              <a:rPr lang="en-GB" dirty="0"/>
              <a:t>)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 Latest ice model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 Latest software release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 Storage request</a:t>
            </a:r>
          </a:p>
          <a:p>
            <a:pPr marL="0" indent="0">
              <a:buNone/>
            </a:pPr>
            <a:endParaRPr lang="en-GB" dirty="0"/>
          </a:p>
          <a:p>
            <a:r>
              <a:rPr lang="en-DE" dirty="0"/>
              <a:t>Prompt muons </a:t>
            </a:r>
            <a:r>
              <a:rPr lang="en-GB" dirty="0">
                <a:hlinkClick r:id="rId2"/>
              </a:rPr>
              <a:t>wiki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56C63-7475-DBC7-00D7-6D2D1E8F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D624-D590-9486-B39D-F5FD5C60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D9F40-EC57-9226-E350-31CFBB52D267}"/>
              </a:ext>
            </a:extLst>
          </p:cNvPr>
          <p:cNvSpPr txBox="1"/>
          <p:nvPr/>
        </p:nvSpPr>
        <p:spPr>
          <a:xfrm>
            <a:off x="1290320" y="166385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9D32A-024C-B4A6-B546-5F1865081740}"/>
              </a:ext>
            </a:extLst>
          </p:cNvPr>
          <p:cNvSpPr txBox="1"/>
          <p:nvPr/>
        </p:nvSpPr>
        <p:spPr>
          <a:xfrm>
            <a:off x="855586" y="1341040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15736-05F7-1E82-B9DD-F194EBA05638}"/>
              </a:ext>
            </a:extLst>
          </p:cNvPr>
          <p:cNvSpPr txBox="1"/>
          <p:nvPr/>
        </p:nvSpPr>
        <p:spPr>
          <a:xfrm>
            <a:off x="1282306" y="197778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15E71-D340-5068-0224-C83833475120}"/>
              </a:ext>
            </a:extLst>
          </p:cNvPr>
          <p:cNvSpPr txBox="1"/>
          <p:nvPr/>
        </p:nvSpPr>
        <p:spPr>
          <a:xfrm>
            <a:off x="855586" y="2368310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BEC2F-BBCC-6C85-8B50-6602E453931F}"/>
              </a:ext>
            </a:extLst>
          </p:cNvPr>
          <p:cNvSpPr txBox="1"/>
          <p:nvPr/>
        </p:nvSpPr>
        <p:spPr>
          <a:xfrm>
            <a:off x="1282306" y="308649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682989-11DA-F209-FA0C-F33411C32911}"/>
              </a:ext>
            </a:extLst>
          </p:cNvPr>
          <p:cNvSpPr txBox="1"/>
          <p:nvPr/>
        </p:nvSpPr>
        <p:spPr>
          <a:xfrm>
            <a:off x="1282306" y="3395580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E05FC-4176-7E00-00E9-09EA26E0CA03}"/>
              </a:ext>
            </a:extLst>
          </p:cNvPr>
          <p:cNvSpPr txBox="1"/>
          <p:nvPr/>
        </p:nvSpPr>
        <p:spPr>
          <a:xfrm>
            <a:off x="1290320" y="441356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76B4B-61B6-8723-9472-8F054EFC8499}"/>
              </a:ext>
            </a:extLst>
          </p:cNvPr>
          <p:cNvSpPr txBox="1"/>
          <p:nvPr/>
        </p:nvSpPr>
        <p:spPr>
          <a:xfrm>
            <a:off x="1290320" y="511825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A34FD1-A35C-4ED4-C132-39B67177EBAD}"/>
              </a:ext>
            </a:extLst>
          </p:cNvPr>
          <p:cNvSpPr/>
          <p:nvPr/>
        </p:nvSpPr>
        <p:spPr>
          <a:xfrm>
            <a:off x="6292485" y="4902199"/>
            <a:ext cx="2719435" cy="68707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Ask for WG reviewer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FA4D34-677A-529D-8CC9-A7553833661A}"/>
              </a:ext>
            </a:extLst>
          </p:cNvPr>
          <p:cNvSpPr txBox="1"/>
          <p:nvPr/>
        </p:nvSpPr>
        <p:spPr>
          <a:xfrm>
            <a:off x="4392683" y="635849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Thank you for your attention! ☺️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E2B24-F8BE-E17E-6E5C-4501F8F9E288}"/>
              </a:ext>
            </a:extLst>
          </p:cNvPr>
          <p:cNvSpPr txBox="1"/>
          <p:nvPr/>
        </p:nvSpPr>
        <p:spPr>
          <a:xfrm>
            <a:off x="6634480" y="249054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7A486-94F3-1D8B-B017-69B03271FCE6}"/>
              </a:ext>
            </a:extLst>
          </p:cNvPr>
          <p:cNvSpPr txBox="1"/>
          <p:nvPr/>
        </p:nvSpPr>
        <p:spPr>
          <a:xfrm>
            <a:off x="6624320" y="279058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954979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8C9D-E60F-AFDA-089D-A9C1A8A06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89CA3-0A5C-FBC8-E335-D1A891868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548A1-A725-75F0-1A2A-AA78FD11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3E2B4-CF4B-22D7-CB57-E098BD1D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18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022991"/>
            <a:ext cx="663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Precise pion/kaon ratio measurement needed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04090"/>
            <a:ext cx="1371600" cy="111890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40480"/>
            <a:ext cx="1974170" cy="118251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627" y="2145990"/>
            <a:ext cx="3872494" cy="27304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900500" y="435581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742627" y="5484246"/>
            <a:ext cx="353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Large 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821112" y="2901352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</p:cNvCxnSpPr>
          <p:nvPr/>
        </p:nvCxnSpPr>
        <p:spPr>
          <a:xfrm flipV="1">
            <a:off x="10220960" y="4009521"/>
            <a:ext cx="132080" cy="1414472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Former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not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A3EFC5-5DF4-9952-96F1-17B4303B00FC}"/>
              </a:ext>
            </a:extLst>
          </p:cNvPr>
          <p:cNvSpPr txBox="1"/>
          <p:nvPr/>
        </p:nvSpPr>
        <p:spPr>
          <a:xfrm>
            <a:off x="519880" y="239809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9CCD9-38E9-50C2-71EF-5734CE57DC81}"/>
              </a:ext>
            </a:extLst>
          </p:cNvPr>
          <p:cNvSpPr txBox="1"/>
          <p:nvPr/>
        </p:nvSpPr>
        <p:spPr>
          <a:xfrm>
            <a:off x="547126" y="273401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66F80-7593-05DC-2FF1-9A82224AB7D0}"/>
              </a:ext>
            </a:extLst>
          </p:cNvPr>
          <p:cNvSpPr txBox="1"/>
          <p:nvPr/>
        </p:nvSpPr>
        <p:spPr>
          <a:xfrm>
            <a:off x="547126" y="306992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0A274-C549-F579-0049-D0547B986DC4}"/>
              </a:ext>
            </a:extLst>
          </p:cNvPr>
          <p:cNvSpPr txBox="1"/>
          <p:nvPr/>
        </p:nvSpPr>
        <p:spPr>
          <a:xfrm>
            <a:off x="538480" y="33853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C4E6E-4786-8290-007B-3F6FB08994E5}"/>
              </a:ext>
            </a:extLst>
          </p:cNvPr>
          <p:cNvSpPr txBox="1"/>
          <p:nvPr/>
        </p:nvSpPr>
        <p:spPr>
          <a:xfrm>
            <a:off x="506254" y="374175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29FE9-6863-568D-E586-6E8DC47A1683}"/>
              </a:ext>
            </a:extLst>
          </p:cNvPr>
          <p:cNvSpPr txBox="1"/>
          <p:nvPr/>
        </p:nvSpPr>
        <p:spPr>
          <a:xfrm>
            <a:off x="482680" y="4067066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B264-FB28-0321-AB1F-144B0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B3A4-210A-4C7B-FA5C-C63C7AB1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rgbClr val="74B94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F</a:t>
            </a:r>
            <a:r>
              <a:rPr lang="en-DE" dirty="0">
                <a:solidFill>
                  <a:srgbClr val="74B942"/>
                </a:solidFill>
              </a:rPr>
              <a:t>or today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General update 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For the upcoming collaboration meeting</a:t>
            </a:r>
          </a:p>
          <a:p>
            <a:pPr marL="457200" indent="-457200">
              <a:buAutoNum type="arabicPeriod"/>
            </a:pPr>
            <a:r>
              <a:rPr lang="en-DE" dirty="0"/>
              <a:t>Ask for WG reviewer</a:t>
            </a:r>
          </a:p>
          <a:p>
            <a:pPr marL="457200" indent="-457200">
              <a:buAutoNum type="arabicPeriod"/>
            </a:pPr>
            <a:r>
              <a:rPr lang="en-DE" dirty="0"/>
              <a:t>Storage request for large-scale CORSIKA extended history simulation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B81DF-5208-2173-2228-82895D9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F160-D695-CE18-381D-98F7265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83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D4A9F-16F6-98EB-FD8C-A136C27E14C2}"/>
              </a:ext>
            </a:extLst>
          </p:cNvPr>
          <p:cNvSpPr txBox="1"/>
          <p:nvPr/>
        </p:nvSpPr>
        <p:spPr>
          <a:xfrm>
            <a:off x="7898400" y="220493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Today:</a:t>
            </a:r>
          </a:p>
          <a:p>
            <a:endParaRPr lang="en-DE" dirty="0">
              <a:solidFill>
                <a:srgbClr val="74B942"/>
              </a:solidFill>
            </a:endParaRPr>
          </a:p>
          <a:p>
            <a:r>
              <a:rPr lang="en-DE" dirty="0">
                <a:solidFill>
                  <a:srgbClr val="74B942"/>
                </a:solidFill>
              </a:rPr>
              <a:t>Münster:</a:t>
            </a:r>
          </a:p>
        </p:txBody>
      </p:sp>
      <p:pic>
        <p:nvPicPr>
          <p:cNvPr id="8" name="Graphic 7" descr="End with solid fill">
            <a:extLst>
              <a:ext uri="{FF2B5EF4-FFF2-40B4-BE49-F238E27FC236}">
                <a16:creationId xmlns:a16="http://schemas.microsoft.com/office/drawing/2014/main" id="{8E31E902-845C-52AE-FD77-524D7C9D5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372" y="2853796"/>
            <a:ext cx="204628" cy="204628"/>
          </a:xfrm>
          <a:prstGeom prst="rect">
            <a:avLst/>
          </a:prstGeom>
        </p:spPr>
      </p:pic>
      <p:pic>
        <p:nvPicPr>
          <p:cNvPr id="10" name="Graphic 9" descr="End with solid fill">
            <a:extLst>
              <a:ext uri="{FF2B5EF4-FFF2-40B4-BE49-F238E27FC236}">
                <a16:creationId xmlns:a16="http://schemas.microsoft.com/office/drawing/2014/main" id="{3345C334-2649-5B50-CE3A-C9499FED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052" y="3275769"/>
            <a:ext cx="204628" cy="204628"/>
          </a:xfrm>
          <a:prstGeom prst="rect">
            <a:avLst/>
          </a:prstGeom>
        </p:spPr>
      </p:pic>
      <p:pic>
        <p:nvPicPr>
          <p:cNvPr id="11" name="Graphic 10" descr="End with solid fill">
            <a:extLst>
              <a:ext uri="{FF2B5EF4-FFF2-40B4-BE49-F238E27FC236}">
                <a16:creationId xmlns:a16="http://schemas.microsoft.com/office/drawing/2014/main" id="{2A55AE3D-C78D-EBB0-2CE8-535E8B8A5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72" y="3528948"/>
            <a:ext cx="204628" cy="204628"/>
          </a:xfrm>
          <a:prstGeom prst="rect">
            <a:avLst/>
          </a:prstGeom>
        </p:spPr>
      </p:pic>
      <p:pic>
        <p:nvPicPr>
          <p:cNvPr id="12" name="Graphic 11" descr="End with solid fill">
            <a:extLst>
              <a:ext uri="{FF2B5EF4-FFF2-40B4-BE49-F238E27FC236}">
                <a16:creationId xmlns:a16="http://schemas.microsoft.com/office/drawing/2014/main" id="{96C656DF-F706-3C64-6A79-4324CE1D8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3841396"/>
            <a:ext cx="204628" cy="204628"/>
          </a:xfrm>
          <a:prstGeom prst="rect">
            <a:avLst/>
          </a:prstGeom>
        </p:spPr>
      </p:pic>
      <p:pic>
        <p:nvPicPr>
          <p:cNvPr id="13" name="Graphic 12" descr="End with solid fill">
            <a:extLst>
              <a:ext uri="{FF2B5EF4-FFF2-40B4-BE49-F238E27FC236}">
                <a16:creationId xmlns:a16="http://schemas.microsoft.com/office/drawing/2014/main" id="{39B101CC-8F7B-49A2-AAF3-F450D81A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100596"/>
            <a:ext cx="204628" cy="204628"/>
          </a:xfrm>
          <a:prstGeom prst="rect">
            <a:avLst/>
          </a:prstGeom>
        </p:spPr>
      </p:pic>
      <p:pic>
        <p:nvPicPr>
          <p:cNvPr id="14" name="Graphic 13" descr="End with solid fill">
            <a:extLst>
              <a:ext uri="{FF2B5EF4-FFF2-40B4-BE49-F238E27FC236}">
                <a16:creationId xmlns:a16="http://schemas.microsoft.com/office/drawing/2014/main" id="{164EA7F5-D2F8-CDCE-503E-E7CE0F0DD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360613"/>
            <a:ext cx="204628" cy="204628"/>
          </a:xfrm>
          <a:prstGeom prst="rect">
            <a:avLst/>
          </a:prstGeom>
        </p:spPr>
      </p:pic>
      <p:pic>
        <p:nvPicPr>
          <p:cNvPr id="15" name="Graphic 14" descr="End with solid fill">
            <a:extLst>
              <a:ext uri="{FF2B5EF4-FFF2-40B4-BE49-F238E27FC236}">
                <a16:creationId xmlns:a16="http://schemas.microsoft.com/office/drawing/2014/main" id="{EB386747-05E9-35B4-8EDB-A621D514B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4686025"/>
            <a:ext cx="204628" cy="204628"/>
          </a:xfrm>
          <a:prstGeom prst="rect">
            <a:avLst/>
          </a:prstGeom>
        </p:spPr>
      </p:pic>
      <p:pic>
        <p:nvPicPr>
          <p:cNvPr id="16" name="Graphic 15" descr="End with solid fill">
            <a:extLst>
              <a:ext uri="{FF2B5EF4-FFF2-40B4-BE49-F238E27FC236}">
                <a16:creationId xmlns:a16="http://schemas.microsoft.com/office/drawing/2014/main" id="{FA47D348-B53F-D049-F00E-B2CA04384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906457"/>
            <a:ext cx="204628" cy="204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D84F7-21E5-6EE6-EC65-57804C8F80EF}"/>
              </a:ext>
            </a:extLst>
          </p:cNvPr>
          <p:cNvSpPr txBox="1"/>
          <p:nvPr/>
        </p:nvSpPr>
        <p:spPr>
          <a:xfrm>
            <a:off x="495280" y="890018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812F0-AC5D-7616-E5F5-A01FCCBE092D}"/>
              </a:ext>
            </a:extLst>
          </p:cNvPr>
          <p:cNvSpPr txBox="1"/>
          <p:nvPr/>
        </p:nvSpPr>
        <p:spPr>
          <a:xfrm>
            <a:off x="957266" y="197725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4DE81-0B2E-137C-CCCB-965F15500FEC}"/>
              </a:ext>
            </a:extLst>
          </p:cNvPr>
          <p:cNvSpPr txBox="1"/>
          <p:nvPr/>
        </p:nvSpPr>
        <p:spPr>
          <a:xfrm>
            <a:off x="957266" y="173437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47F1-F041-0BAC-1AA3-30EA13AEBD30}"/>
              </a:ext>
            </a:extLst>
          </p:cNvPr>
          <p:cNvSpPr txBox="1"/>
          <p:nvPr/>
        </p:nvSpPr>
        <p:spPr>
          <a:xfrm>
            <a:off x="516880" y="146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7D742-E24C-E85F-A9D9-1729B19FB311}"/>
              </a:ext>
            </a:extLst>
          </p:cNvPr>
          <p:cNvSpPr txBox="1"/>
          <p:nvPr/>
        </p:nvSpPr>
        <p:spPr>
          <a:xfrm>
            <a:off x="957266" y="114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2B768-BD2C-3BA7-D3BF-E8F1D44BAD9E}"/>
              </a:ext>
            </a:extLst>
          </p:cNvPr>
          <p:cNvSpPr txBox="1"/>
          <p:nvPr/>
        </p:nvSpPr>
        <p:spPr>
          <a:xfrm>
            <a:off x="8936693" y="213934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CDC4F-EAED-9B65-EDC9-8585F931DC7F}"/>
              </a:ext>
            </a:extLst>
          </p:cNvPr>
          <p:cNvSpPr txBox="1"/>
          <p:nvPr/>
        </p:nvSpPr>
        <p:spPr>
          <a:xfrm>
            <a:off x="504566" y="508199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F4D1B-5227-AE91-C287-BF96FD57AE47}"/>
              </a:ext>
            </a:extLst>
          </p:cNvPr>
          <p:cNvSpPr txBox="1"/>
          <p:nvPr/>
        </p:nvSpPr>
        <p:spPr>
          <a:xfrm>
            <a:off x="944952" y="5328220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pic>
        <p:nvPicPr>
          <p:cNvPr id="7" name="Graphic 6" descr="End with solid fill">
            <a:extLst>
              <a:ext uri="{FF2B5EF4-FFF2-40B4-BE49-F238E27FC236}">
                <a16:creationId xmlns:a16="http://schemas.microsoft.com/office/drawing/2014/main" id="{FC8FA4C8-6D73-9207-78AB-249F0C575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070" y="2953828"/>
            <a:ext cx="204628" cy="204628"/>
          </a:xfrm>
          <a:prstGeom prst="rect">
            <a:avLst/>
          </a:prstGeom>
        </p:spPr>
      </p:pic>
      <p:pic>
        <p:nvPicPr>
          <p:cNvPr id="27" name="Graphic 26" descr="End with solid fill">
            <a:extLst>
              <a:ext uri="{FF2B5EF4-FFF2-40B4-BE49-F238E27FC236}">
                <a16:creationId xmlns:a16="http://schemas.microsoft.com/office/drawing/2014/main" id="{E956A222-D20B-0196-19C1-D51C62767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2715410"/>
            <a:ext cx="204628" cy="204628"/>
          </a:xfrm>
          <a:prstGeom prst="rect">
            <a:avLst/>
          </a:prstGeom>
        </p:spPr>
      </p:pic>
      <p:pic>
        <p:nvPicPr>
          <p:cNvPr id="28" name="Graphic 27" descr="End with solid fill">
            <a:extLst>
              <a:ext uri="{FF2B5EF4-FFF2-40B4-BE49-F238E27FC236}">
                <a16:creationId xmlns:a16="http://schemas.microsoft.com/office/drawing/2014/main" id="{0DB31C86-EA31-07EB-1B6D-F9F23DBA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2454420"/>
            <a:ext cx="204628" cy="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Track geometry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741D-E7DC-CBD4-CC62-6B63B02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85" y="411695"/>
            <a:ext cx="4134882" cy="3110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150B2-BFB4-2C32-99D8-3E0C2012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85" y="3690782"/>
            <a:ext cx="4134883" cy="307583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64D46F-C5F4-4A84-32EB-6CD8019B546A}"/>
              </a:ext>
            </a:extLst>
          </p:cNvPr>
          <p:cNvCxnSpPr/>
          <p:nvPr/>
        </p:nvCxnSpPr>
        <p:spPr>
          <a:xfrm flipV="1">
            <a:off x="8637626" y="1240465"/>
            <a:ext cx="740290" cy="1176670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161347-0AFF-EDC2-8360-E0A5BB24FE5E}"/>
              </a:ext>
            </a:extLst>
          </p:cNvPr>
          <p:cNvCxnSpPr>
            <a:cxnSpLocks/>
          </p:cNvCxnSpPr>
          <p:nvPr/>
        </p:nvCxnSpPr>
        <p:spPr>
          <a:xfrm flipH="1" flipV="1">
            <a:off x="7825563" y="4614530"/>
            <a:ext cx="785037" cy="1308573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DA77-E793-41B1-6DAB-F1F9FD49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B61C5-8C60-7691-57FC-1661A607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F5B9C-8B51-812B-19CC-F0121788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658D3-671D-CE39-147D-E34B69C2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B977F-433A-8ED2-8A77-6178B60CB9D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EF80-B91D-3E4D-C360-8D0F2DD7A5B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3E63-C49F-1B81-4F58-FD9D317BC81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05600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45CF3-A2A3-AFDE-B86F-F922140F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origin of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9B65-FA67-DC73-EF01-7A7D1CCA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25983-CD04-A80D-7287-93B7DAC2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31F4FE-BEE2-214B-3923-74F53C09E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240" y="1108075"/>
            <a:ext cx="11055633" cy="5068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0B65C-2873-74CA-FA73-8D001A43A8EE}"/>
              </a:ext>
            </a:extLst>
          </p:cNvPr>
          <p:cNvSpPr txBox="1"/>
          <p:nvPr/>
        </p:nvSpPr>
        <p:spPr>
          <a:xfrm>
            <a:off x="8747253" y="984647"/>
            <a:ext cx="1826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accent3"/>
                </a:solidFill>
              </a:rPr>
              <a:t>10.1103/PhysRevD.100.103018</a:t>
            </a:r>
            <a:endParaRPr lang="en-DE" sz="10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15613-1395-73AF-4791-E69FDED565AC}"/>
              </a:ext>
            </a:extLst>
          </p:cNvPr>
          <p:cNvSpPr txBox="1"/>
          <p:nvPr/>
        </p:nvSpPr>
        <p:spPr>
          <a:xfrm>
            <a:off x="10613972" y="1762415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F17BB3-2B47-169E-9228-684DFFEDE1FF}"/>
              </a:ext>
            </a:extLst>
          </p:cNvPr>
          <p:cNvCxnSpPr>
            <a:cxnSpLocks/>
          </p:cNvCxnSpPr>
          <p:nvPr/>
        </p:nvCxnSpPr>
        <p:spPr>
          <a:xfrm flipH="1">
            <a:off x="10313581" y="2131747"/>
            <a:ext cx="530684" cy="132422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DB43EA-ECD0-C89D-CB7F-5177F77134D5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95623D-8DF1-C1AD-2E19-3384DF7A148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8605828" y="2660711"/>
            <a:ext cx="201416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E00C4E-B8DA-7D61-F966-2A0EC236586A}"/>
              </a:ext>
            </a:extLst>
          </p:cNvPr>
          <p:cNvSpPr txBox="1"/>
          <p:nvPr/>
        </p:nvSpPr>
        <p:spPr>
          <a:xfrm>
            <a:off x="3402807" y="2291379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F0738-520F-3813-5675-B639914F600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210493" y="2660711"/>
            <a:ext cx="215511" cy="273875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333CCA-AC6F-80A9-5748-A287645AB6EC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159437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693850-B165-10F2-D19F-12883F82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4D24-5FD1-EA86-C120-F4AC48566F0F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BE37C-FDE8-DDB5-DEB7-BB1657D90EB8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209BA-FF5E-4109-79A6-507D7878F8D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09065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E48A84-9EE2-4DFA-5051-E612C9C4C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97D9F-E204-22DF-4744-0D7E7D08E36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22BEE-771A-7296-FD58-FE01ACBBBF7C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18709-17E4-0133-1CCC-A98514D5414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962392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2674B4-5807-CA1F-3AB8-ABE8A43F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9289-6792-30A3-6B0C-92D46037820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D2F21-6976-7FD1-3D9E-7BFA8A0B31F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557BE-C91E-8101-D219-070CA6BB8ED4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553762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55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400165-E0FC-B61A-AD5D-92F218AF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84E73-E2C7-E50D-529E-E26C7E4C28D2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09F03-C6F4-5FA4-265E-854D6D24573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52EC6-383A-1002-B233-CDF34B02D007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52752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9617-FBCF-97B7-8778-6783192E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6EE5-A3F3-C3F0-DF65-F63D8B261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Unfolding of an atmospheric muon spectrum</a:t>
            </a:r>
          </a:p>
          <a:p>
            <a:pPr lvl="1">
              <a:buFont typeface="Wingdings" pitchFamily="2" charset="77"/>
              <a:buChar char="§"/>
            </a:pPr>
            <a:r>
              <a:rPr lang="en-GB" dirty="0"/>
              <a:t>No prior / model independent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Measuring the normalization of the prompt component </a:t>
            </a:r>
            <a:br>
              <a:rPr lang="en-GB" dirty="0"/>
            </a:br>
            <a:r>
              <a:rPr lang="en-GB" dirty="0"/>
              <a:t>of the atmospheric muon flux</a:t>
            </a:r>
            <a:endParaRPr lang="en-DE" dirty="0"/>
          </a:p>
          <a:p>
            <a:pPr lvl="1">
              <a:buFont typeface="Wingdings" pitchFamily="2" charset="77"/>
              <a:buChar char="§"/>
            </a:pPr>
            <a:r>
              <a:rPr lang="en-DE" dirty="0"/>
              <a:t>Forward fit for a specific model</a:t>
            </a:r>
          </a:p>
          <a:p>
            <a:pPr lvl="1">
              <a:buFont typeface="Wingdings" pitchFamily="2" charset="77"/>
              <a:buChar char="§"/>
            </a:pPr>
            <a:endParaRPr lang="en-DE" dirty="0"/>
          </a:p>
          <a:p>
            <a:pPr lvl="1">
              <a:buFont typeface="Wingdings" pitchFamily="2" charset="77"/>
              <a:buChar char="§"/>
            </a:pPr>
            <a:endParaRPr lang="en-DE" dirty="0"/>
          </a:p>
          <a:p>
            <a:pPr lvl="1">
              <a:buFont typeface="Wingdings" pitchFamily="2" charset="77"/>
              <a:buChar char="§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Future goals</a:t>
            </a:r>
          </a:p>
          <a:p>
            <a:pPr marL="457200" indent="-457200">
              <a:buAutoNum type="arabicPeriod"/>
            </a:pPr>
            <a:r>
              <a:rPr lang="en-DE" dirty="0"/>
              <a:t>Measure normalization of atmospheric prompt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neutrino</a:t>
            </a:r>
            <a:r>
              <a:rPr lang="en-DE" dirty="0"/>
              <a:t> flux</a:t>
            </a:r>
          </a:p>
          <a:p>
            <a:pPr marL="457200" indent="-457200">
              <a:buAutoNum type="arabicPeriod"/>
            </a:pPr>
            <a:r>
              <a:rPr lang="en-DE" dirty="0"/>
              <a:t>Combined muon + neutrino fit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28666-54F7-E262-AB16-57F2DBD99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08AE-7A98-3F62-76D7-FFAA1977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5F9E69-D7A1-DEA8-5516-E70F46E20B43}"/>
              </a:ext>
            </a:extLst>
          </p:cNvPr>
          <p:cNvSpPr/>
          <p:nvPr/>
        </p:nvSpPr>
        <p:spPr>
          <a:xfrm>
            <a:off x="9087402" y="2085272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A6B4A82-8C54-6205-7246-32D88519C36D}"/>
              </a:ext>
            </a:extLst>
          </p:cNvPr>
          <p:cNvSpPr/>
          <p:nvPr/>
        </p:nvSpPr>
        <p:spPr>
          <a:xfrm>
            <a:off x="9087402" y="28717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47F5B7-8697-9189-EE31-50242DAE2E38}"/>
              </a:ext>
            </a:extLst>
          </p:cNvPr>
          <p:cNvSpPr/>
          <p:nvPr/>
        </p:nvSpPr>
        <p:spPr>
          <a:xfrm>
            <a:off x="10005217" y="372071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E4B2D4-26E7-48E3-8240-9C439ADF62B3}"/>
              </a:ext>
            </a:extLst>
          </p:cNvPr>
          <p:cNvSpPr/>
          <p:nvPr/>
        </p:nvSpPr>
        <p:spPr>
          <a:xfrm>
            <a:off x="8141356" y="3712568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4EECC6-BA74-B714-0DF4-23E809699DB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779218" y="2558416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8B7443-E414-6AB0-8AB4-920069F00EFA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8833172" y="3344940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BEF19-030A-41DC-B634-6CA7711FB0B0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9779218" y="3344940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E668BD-55FA-08A5-BB05-4F34A460AF44}"/>
              </a:ext>
            </a:extLst>
          </p:cNvPr>
          <p:cNvSpPr txBox="1"/>
          <p:nvPr/>
        </p:nvSpPr>
        <p:spPr>
          <a:xfrm>
            <a:off x="10355840" y="3364320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55DAE-BECC-0D44-0076-CA7E85840ADC}"/>
              </a:ext>
            </a:extLst>
          </p:cNvPr>
          <p:cNvSpPr txBox="1"/>
          <p:nvPr/>
        </p:nvSpPr>
        <p:spPr>
          <a:xfrm>
            <a:off x="8833172" y="3336795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353DB-C8F9-0897-512E-91154ED20F2F}"/>
              </a:ext>
            </a:extLst>
          </p:cNvPr>
          <p:cNvSpPr txBox="1"/>
          <p:nvPr/>
        </p:nvSpPr>
        <p:spPr>
          <a:xfrm>
            <a:off x="8411536" y="4334789"/>
            <a:ext cx="273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77"/>
              <a:buChar char="Ø"/>
            </a:pPr>
            <a:r>
              <a:rPr lang="en-DE" dirty="0"/>
              <a:t>requires new simulation</a:t>
            </a:r>
          </a:p>
        </p:txBody>
      </p:sp>
    </p:spTree>
    <p:extLst>
      <p:ext uri="{BB962C8B-B14F-4D97-AF65-F5344CB8AC3E}">
        <p14:creationId xmlns:p14="http://schemas.microsoft.com/office/powerpoint/2010/main" val="373318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862B69-E9B7-FBB7-35FB-02D6BE0CD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C32EB-0F90-DC89-A313-F4315908F46A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E5525-8D1E-3F79-EDCF-EF68CEDA9510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B687-36AB-0F8A-D56C-3EDFB7FD548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79442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D8CAA-54FE-5217-FA24-853389EF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E6C46-CE9A-7071-335F-FAEFE80067F4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A3588-3DDB-3CE9-DF43-6C41CB439D5C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B5EE8-5D94-F1C4-8D5F-498D94BB96F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852536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2BCE87-44FE-EF98-BE6F-A44D93459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C2A04-CD0A-7966-EEE9-BA40C154BCCF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36F0-14FE-DE03-BADA-52B4396EE25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BC1F8-D15A-4281-8E91-5249259E1D32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817673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duration per event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891437"/>
            <a:ext cx="6252510" cy="3075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(zenith is more important)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03" y="1229851"/>
            <a:ext cx="5753100" cy="42926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01800" y="2382087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838200" y="2105088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– Track geometry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dirty="0"/>
              <a:t>The evaluation of the track geometry works fine and can be found in the </a:t>
            </a:r>
            <a:r>
              <a:rPr lang="en-GB" dirty="0">
                <a:hlinkClick r:id="rId2"/>
              </a:rPr>
              <a:t>wiki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06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3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L2 muon filter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200 TeV bundle energy cut at surface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labels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04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AAA4-FB94-76D4-5AF6-94FE6B9C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AEE63-90A7-6463-1FFA-5AB0D92939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1641"/>
            <a:ext cx="5181600" cy="385883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5FFE9E-0F25-DF20-FD51-CCD961B6F8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35032"/>
            <a:ext cx="5181600" cy="38520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6258-ECBB-69BA-4CF2-986C4ED5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9C7F2-BB7C-3D0E-BFA7-0C00E154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CF7C4E-75BF-9BA2-20F1-313D0C2E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3111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rejected events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7C0F887-A37C-FE12-E224-C815D530E363}"/>
              </a:ext>
            </a:extLst>
          </p:cNvPr>
          <p:cNvSpPr txBox="1"/>
          <p:nvPr/>
        </p:nvSpPr>
        <p:spPr>
          <a:xfrm>
            <a:off x="3375382" y="5780782"/>
            <a:ext cx="745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L2 rate: 369.43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solidFill>
                  <a:srgbClr val="74B942"/>
                </a:solidFill>
              </a:rPr>
              <a:t>R</a:t>
            </a:r>
            <a:r>
              <a:rPr lang="en-DE" sz="1600" dirty="0">
                <a:solidFill>
                  <a:srgbClr val="74B942"/>
                </a:solidFill>
              </a:rPr>
              <a:t>ate after muon filter: 24.62 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32954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F91326-C709-4A2F-97FC-9139F11E96F6}"/>
              </a:ext>
            </a:extLst>
          </p:cNvPr>
          <p:cNvSpPr/>
          <p:nvPr/>
        </p:nvSpPr>
        <p:spPr>
          <a:xfrm>
            <a:off x="7701280" y="457200"/>
            <a:ext cx="2987040" cy="62642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800" b="1" dirty="0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C99DF1-0BC8-7FDF-4B4C-25FE1B29F95D}"/>
              </a:ext>
            </a:extLst>
          </p:cNvPr>
          <p:cNvSpPr/>
          <p:nvPr/>
        </p:nvSpPr>
        <p:spPr>
          <a:xfrm>
            <a:off x="8146980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Forward fit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434788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602374"/>
            <a:ext cx="2030818" cy="15294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200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3000" y="4503906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617743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53000" y="5800838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41436F-DC0A-A646-93A8-65878200C5AB}"/>
              </a:ext>
            </a:extLst>
          </p:cNvPr>
          <p:cNvSpPr/>
          <p:nvPr/>
        </p:nvSpPr>
        <p:spPr>
          <a:xfrm>
            <a:off x="8146980" y="2595411"/>
            <a:ext cx="2030818" cy="833590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Fit prompt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Poisson LLH fit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429962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596488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77420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600 GeV – 50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5428712"/>
            <a:ext cx="2030818" cy="68048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muon flux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09800" y="1890006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596809" y="1890006"/>
            <a:ext cx="360680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C6F077-37DC-1847-0CE2-57ADC80985D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988307" y="1890006"/>
            <a:ext cx="1158673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988307" y="1890006"/>
            <a:ext cx="1158673" cy="279811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flipH="1">
            <a:off x="1191851" y="2230248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93338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2230248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968409" y="2230248"/>
            <a:ext cx="4489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5968409" y="4131780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5968409" y="5428712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75570A-6EDC-949A-AB36-CD5456A59023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9162389" y="2230248"/>
            <a:ext cx="0" cy="36516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5028365"/>
            <a:ext cx="0" cy="400347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3DF7-B4DC-DEBF-66A0-C38DFE26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- all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AC1E30-EBB5-5FE4-2DE0-DC6D231D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106C-A8A6-7879-01A0-877584E9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A0266-0252-C242-8351-D04A568E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597CD5-DCE8-302F-1799-4AED0AD2A565}"/>
              </a:ext>
            </a:extLst>
          </p:cNvPr>
          <p:cNvSpPr/>
          <p:nvPr/>
        </p:nvSpPr>
        <p:spPr>
          <a:xfrm>
            <a:off x="5234027" y="4943270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1559A-9CF6-F410-2027-64A755AD3002}"/>
              </a:ext>
            </a:extLst>
          </p:cNvPr>
          <p:cNvSpPr/>
          <p:nvPr/>
        </p:nvSpPr>
        <p:spPr>
          <a:xfrm rot="20122151">
            <a:off x="2360060" y="2302851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42096C-FC87-4778-1D2C-13BBCDF98D67}"/>
              </a:ext>
            </a:extLst>
          </p:cNvPr>
          <p:cNvCxnSpPr>
            <a:stCxn id="9" idx="4"/>
            <a:endCxn id="8" idx="1"/>
          </p:cNvCxnSpPr>
          <p:nvPr/>
        </p:nvCxnSpPr>
        <p:spPr>
          <a:xfrm>
            <a:off x="2884776" y="2732176"/>
            <a:ext cx="2475484" cy="2276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A5653C-488E-24DE-4981-11440F97977F}"/>
              </a:ext>
            </a:extLst>
          </p:cNvPr>
          <p:cNvSpPr txBox="1"/>
          <p:nvPr/>
        </p:nvSpPr>
        <p:spPr>
          <a:xfrm rot="2647146">
            <a:off x="2676328" y="3480142"/>
            <a:ext cx="285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C</a:t>
            </a:r>
            <a:r>
              <a:rPr lang="en-DE" sz="1600" dirty="0">
                <a:solidFill>
                  <a:srgbClr val="FF0000"/>
                </a:solidFill>
              </a:rPr>
              <a:t>ut on bundle energy at surface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C0DA87-84A0-0DA8-5E62-DA66BB4EF8F2}"/>
              </a:ext>
            </a:extLst>
          </p:cNvPr>
          <p:cNvSpPr/>
          <p:nvPr/>
        </p:nvSpPr>
        <p:spPr>
          <a:xfrm rot="16200000">
            <a:off x="4081418" y="3296558"/>
            <a:ext cx="2843636" cy="4497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A7D28-E94C-51DC-4D81-F6BC07549A16}"/>
              </a:ext>
            </a:extLst>
          </p:cNvPr>
          <p:cNvSpPr txBox="1"/>
          <p:nvPr/>
        </p:nvSpPr>
        <p:spPr>
          <a:xfrm>
            <a:off x="6471684" y="1297172"/>
            <a:ext cx="322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C</a:t>
            </a:r>
            <a:r>
              <a:rPr lang="en-DE" sz="1600" dirty="0">
                <a:solidFill>
                  <a:schemeClr val="accent1"/>
                </a:solidFill>
              </a:rPr>
              <a:t>ut on bundle energy at entry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3F87A0-6AD0-0362-B054-3368C5003B21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 flipV="1">
            <a:off x="5503236" y="1635726"/>
            <a:ext cx="2581053" cy="46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3" grpId="0" animBg="1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AF75-FE83-F81B-0B0D-70EA8968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small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C14D5F-5DB6-A372-37F3-EA8FF726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8D08D-887E-85E4-7246-D3894C35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3674-7D65-E2B4-8EFE-3CD88E29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13A0E6-41C0-C394-2AEB-A3AF91B656E1}"/>
              </a:ext>
            </a:extLst>
          </p:cNvPr>
          <p:cNvSpPr/>
          <p:nvPr/>
        </p:nvSpPr>
        <p:spPr>
          <a:xfrm>
            <a:off x="1955990" y="2208697"/>
            <a:ext cx="861973" cy="449788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BCB2A-871C-EC87-1693-C93EDDFACC29}"/>
              </a:ext>
            </a:extLst>
          </p:cNvPr>
          <p:cNvSpPr txBox="1"/>
          <p:nvPr/>
        </p:nvSpPr>
        <p:spPr>
          <a:xfrm>
            <a:off x="2452578" y="2658485"/>
            <a:ext cx="245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74B942"/>
                </a:solidFill>
              </a:rPr>
              <a:t>N</a:t>
            </a:r>
            <a:r>
              <a:rPr lang="en-DE" sz="1200" dirty="0">
                <a:solidFill>
                  <a:srgbClr val="74B942"/>
                </a:solidFill>
              </a:rPr>
              <a:t>o difference</a:t>
            </a:r>
          </a:p>
        </p:txBody>
      </p:sp>
    </p:spTree>
    <p:extLst>
      <p:ext uri="{BB962C8B-B14F-4D97-AF65-F5344CB8AC3E}">
        <p14:creationId xmlns:p14="http://schemas.microsoft.com/office/powerpoint/2010/main" val="1597749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630A-F817-B18C-B94B-7AF2DEB4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high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C08AD-E0D9-243E-3633-5F96322B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1988"/>
            <a:ext cx="11507787" cy="36610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EADAA-365B-B775-AF50-26EF89F2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2A912-1A55-DD8C-747A-C5A1E7EE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9207AF-A7CB-CFE7-4E86-53CB6E062F3A}"/>
              </a:ext>
            </a:extLst>
          </p:cNvPr>
          <p:cNvSpPr/>
          <p:nvPr/>
        </p:nvSpPr>
        <p:spPr>
          <a:xfrm rot="19920981">
            <a:off x="1997965" y="2370868"/>
            <a:ext cx="1339530" cy="582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D4EEF-563C-2AFD-CD90-309A8A5525F9}"/>
              </a:ext>
            </a:extLst>
          </p:cNvPr>
          <p:cNvSpPr txBox="1"/>
          <p:nvPr/>
        </p:nvSpPr>
        <p:spPr>
          <a:xfrm>
            <a:off x="2799907" y="2864681"/>
            <a:ext cx="1318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D</a:t>
            </a:r>
            <a:r>
              <a:rPr lang="en-DE" sz="1200" dirty="0">
                <a:solidFill>
                  <a:srgbClr val="FF0000"/>
                </a:solidFill>
              </a:rPr>
              <a:t>ifference!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F9564-4075-4935-00E5-A8FC90369AB8}"/>
              </a:ext>
            </a:extLst>
          </p:cNvPr>
          <p:cNvSpPr txBox="1"/>
          <p:nvPr/>
        </p:nvSpPr>
        <p:spPr>
          <a:xfrm>
            <a:off x="3331535" y="5826642"/>
            <a:ext cx="7882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bundle cut: 144 mHz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rgbClr val="74B942"/>
                </a:solidFill>
              </a:rPr>
              <a:t>Perform 200 TeV cut on bundle energy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522A8-9BD2-DFD0-594E-E3737C18FB22}"/>
              </a:ext>
            </a:extLst>
          </p:cNvPr>
          <p:cNvSpPr txBox="1"/>
          <p:nvPr/>
        </p:nvSpPr>
        <p:spPr>
          <a:xfrm>
            <a:off x="6270481" y="1267816"/>
            <a:ext cx="538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/>
              <a:t>At high zenith angles, events with high energies are removed with a cut on the </a:t>
            </a:r>
            <a:r>
              <a:rPr lang="en-DE" sz="1600" dirty="0">
                <a:solidFill>
                  <a:srgbClr val="FF0000"/>
                </a:solidFill>
              </a:rPr>
              <a:t>bundle energy at entry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76726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4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DNN network reconstructions</a:t>
            </a:r>
          </a:p>
          <a:p>
            <a:pPr marL="4114800" lvl="8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5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A0E8-77EB-13AD-A647-750A3A35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DNN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CD79-5E93-3606-97F4-5446EA7BE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/>
              <a:t>Internal DNN pulse cleaning leads to slightly better results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FFECD-C732-CF0B-8B20-E863892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29BB3-1CB1-B9B3-A9E9-EE262FE0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0D5D7-2EAD-BA68-FD13-362C5A5A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61205"/>
              </p:ext>
            </p:extLst>
          </p:nvPr>
        </p:nvGraphicFramePr>
        <p:xfrm>
          <a:off x="538480" y="1991360"/>
          <a:ext cx="11115040" cy="3078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517928">
                  <a:extLst>
                    <a:ext uri="{9D8B030D-6E8A-4147-A177-3AD203B41FA5}">
                      <a16:colId xmlns:a16="http://schemas.microsoft.com/office/drawing/2014/main" val="3050130786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823546949"/>
                    </a:ext>
                  </a:extLst>
                </a:gridCol>
                <a:gridCol w="1708030">
                  <a:extLst>
                    <a:ext uri="{9D8B030D-6E8A-4147-A177-3AD203B41FA5}">
                      <a16:colId xmlns:a16="http://schemas.microsoft.com/office/drawing/2014/main" val="2849552484"/>
                    </a:ext>
                  </a:extLst>
                </a:gridCol>
                <a:gridCol w="1491603">
                  <a:extLst>
                    <a:ext uri="{9D8B030D-6E8A-4147-A177-3AD203B41FA5}">
                      <a16:colId xmlns:a16="http://schemas.microsoft.com/office/drawing/2014/main" val="3114655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Preprocess /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CPU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E" dirty="0"/>
                        <a:t>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81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direction_9inputs_uncleaned_medium_01</a:t>
                      </a:r>
                      <a:endParaRPr lang="en-DE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5 ± 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leading_bundle_surface_leading_bundle_energy_OC_inputs9_large_log_02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144 ± 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10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track_geometry_9inputs_uncleaned_01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 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87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precut_surface_bundle_energy_3inputs_6ms_01 </a:t>
                      </a:r>
                      <a:r>
                        <a:rPr lang="en-GB" sz="1600" dirty="0">
                          <a:solidFill>
                            <a:schemeClr val="accent3"/>
                          </a:solidFill>
                        </a:rPr>
                        <a:t>(added in level 3)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1 ± 1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11 ±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7 ± 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877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033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discussed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6377-D69F-6E33-FBAC-D335FEC0CA4D}"/>
              </a:ext>
            </a:extLst>
          </p:cNvPr>
          <p:cNvSpPr txBox="1"/>
          <p:nvPr/>
        </p:nvSpPr>
        <p:spPr>
          <a:xfrm>
            <a:off x="538480" y="86121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22003-A7A8-4DD7-6C5E-9E4AF503145A}"/>
              </a:ext>
            </a:extLst>
          </p:cNvPr>
          <p:cNvSpPr txBox="1"/>
          <p:nvPr/>
        </p:nvSpPr>
        <p:spPr>
          <a:xfrm>
            <a:off x="973214" y="110743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C77E8-8E41-EFC0-A649-FCC084D269C0}"/>
              </a:ext>
            </a:extLst>
          </p:cNvPr>
          <p:cNvSpPr txBox="1"/>
          <p:nvPr/>
        </p:nvSpPr>
        <p:spPr>
          <a:xfrm>
            <a:off x="538480" y="506445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D7ABE-083B-5156-A19F-7D2D80E76F1F}"/>
              </a:ext>
            </a:extLst>
          </p:cNvPr>
          <p:cNvSpPr txBox="1"/>
          <p:nvPr/>
        </p:nvSpPr>
        <p:spPr>
          <a:xfrm>
            <a:off x="973214" y="530870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9DAC2-A88E-489D-F496-F8A08008039A}"/>
              </a:ext>
            </a:extLst>
          </p:cNvPr>
          <p:cNvSpPr txBox="1"/>
          <p:nvPr/>
        </p:nvSpPr>
        <p:spPr>
          <a:xfrm>
            <a:off x="973214" y="168957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E828F-9379-CEDA-35D0-374FA90F0DA9}"/>
              </a:ext>
            </a:extLst>
          </p:cNvPr>
          <p:cNvSpPr txBox="1"/>
          <p:nvPr/>
        </p:nvSpPr>
        <p:spPr>
          <a:xfrm>
            <a:off x="538480" y="144335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99AEF-6270-EF09-FBCA-48D09784C672}"/>
              </a:ext>
            </a:extLst>
          </p:cNvPr>
          <p:cNvSpPr txBox="1"/>
          <p:nvPr/>
        </p:nvSpPr>
        <p:spPr>
          <a:xfrm>
            <a:off x="973214" y="194023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D985C-77F7-2E29-94EA-987450D855CB}"/>
              </a:ext>
            </a:extLst>
          </p:cNvPr>
          <p:cNvSpPr txBox="1"/>
          <p:nvPr/>
        </p:nvSpPr>
        <p:spPr>
          <a:xfrm>
            <a:off x="4274288" y="6356350"/>
            <a:ext cx="55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Thank you for your attention ☺️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BE85310-A35B-89BE-88EA-9A465383ACA6}"/>
              </a:ext>
            </a:extLst>
          </p:cNvPr>
          <p:cNvSpPr/>
          <p:nvPr/>
        </p:nvSpPr>
        <p:spPr>
          <a:xfrm>
            <a:off x="8676167" y="2636875"/>
            <a:ext cx="333153" cy="2594344"/>
          </a:xfrm>
          <a:prstGeom prst="rightBrace">
            <a:avLst/>
          </a:prstGeom>
          <a:ln w="1905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BF1C5-6179-E13D-420A-5D1F40C9E566}"/>
              </a:ext>
            </a:extLst>
          </p:cNvPr>
          <p:cNvSpPr txBox="1"/>
          <p:nvPr/>
        </p:nvSpPr>
        <p:spPr>
          <a:xfrm>
            <a:off x="9082024" y="3749381"/>
            <a:ext cx="2704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Collaboration meeting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Ask for WG Reviewer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Storage request large-scale</a:t>
            </a:r>
            <a:br>
              <a:rPr lang="en-DE" sz="1600" dirty="0"/>
            </a:br>
            <a:r>
              <a:rPr lang="en-DE" sz="16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816009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6405-9EF8-B9F4-9110-81CDC9D923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5492E-FFFF-47B5-6740-8E3023DE6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FD1E1-16AC-F362-1CB7-B726C165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3734A-12DA-0345-C5F7-E6E47E44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61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63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614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conventional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6D4E8-8193-861A-0BB6-81E903AC00FA}"/>
              </a:ext>
            </a:extLst>
          </p:cNvPr>
          <p:cNvSpPr txBox="1"/>
          <p:nvPr/>
        </p:nvSpPr>
        <p:spPr>
          <a:xfrm>
            <a:off x="6292485" y="6510962"/>
            <a:ext cx="4762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simulation: /data/sim/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IceCube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/2023/generated/CORSIKA_EHISTORY</a:t>
            </a:r>
          </a:p>
          <a:p>
            <a:endParaRPr lang="en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B5D0D-47EC-E96C-802D-39094D0E33C2}"/>
              </a:ext>
            </a:extLst>
          </p:cNvPr>
          <p:cNvSpPr txBox="1"/>
          <p:nvPr/>
        </p:nvSpPr>
        <p:spPr>
          <a:xfrm>
            <a:off x="3467627" y="6509364"/>
            <a:ext cx="183229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in </a:t>
            </a:r>
            <a:r>
              <a:rPr lang="en-DE" sz="1200" dirty="0">
                <a:hlinkClick r:id="rId6"/>
              </a:rPr>
              <a:t>Grand Rapids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9062-3C90-6D8D-E0EC-A339C2A8A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Forward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E3142-1A0D-5021-D765-358C34DB75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79D1F-4567-BBB8-199E-38E16D49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E94DA-1C80-C003-66D9-66ECD8C9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003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80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81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82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83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84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Poisson likelihood forward fit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429322" y="5742741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at entry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3" y="1400611"/>
            <a:ext cx="5674859" cy="423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3762E-F6E1-9B1A-3108-EFBF19FE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295" y="2258243"/>
            <a:ext cx="4234006" cy="3935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C4A64C-0A71-7757-1D30-BC454D4D4BEF}"/>
              </a:ext>
            </a:extLst>
          </p:cNvPr>
          <p:cNvSpPr txBox="1"/>
          <p:nvPr/>
        </p:nvSpPr>
        <p:spPr>
          <a:xfrm>
            <a:off x="7781702" y="6153214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69BFF-FFBF-AB0E-32BD-4D288BC8A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40" y="1186713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BF3E18-1D50-4965-46D8-4FECBA93F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940" y="1601656"/>
            <a:ext cx="5069273" cy="743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54B938-3AC2-E37F-1270-E31A60D47265}"/>
              </a:ext>
            </a:extLst>
          </p:cNvPr>
          <p:cNvSpPr txBox="1"/>
          <p:nvPr/>
        </p:nvSpPr>
        <p:spPr>
          <a:xfrm>
            <a:off x="3467627" y="6509364"/>
            <a:ext cx="183229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in </a:t>
            </a:r>
            <a:r>
              <a:rPr lang="en-DE" sz="1200" dirty="0">
                <a:hlinkClick r:id="rId6"/>
              </a:rPr>
              <a:t>Grand Rapids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1915678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14065</TotalTime>
  <Words>4443</Words>
  <Application>Microsoft Macintosh PowerPoint</Application>
  <PresentationFormat>Widescreen</PresentationFormat>
  <Paragraphs>971</Paragraphs>
  <Slides>100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Akkurat-Bold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Measuring the prompt component of the atmospheric muon flux  Pascal Gutjahr and Mirco Hünnefeld</vt:lpstr>
      <vt:lpstr>Motivation: muon Puzzle and model uncertainties</vt:lpstr>
      <vt:lpstr>The origin of atmospheric muons and neutrinos</vt:lpstr>
      <vt:lpstr>Analysis goals</vt:lpstr>
      <vt:lpstr>Overview</vt:lpstr>
      <vt:lpstr>Simulation</vt:lpstr>
      <vt:lpstr>CORSIKA 7 tagging and MCEq comparison</vt:lpstr>
      <vt:lpstr>Forward Fit</vt:lpstr>
      <vt:lpstr>Poisson likelihood forward fit</vt:lpstr>
      <vt:lpstr>Discovery potential and sensitivity</vt:lpstr>
      <vt:lpstr>Unfolding</vt:lpstr>
      <vt:lpstr>Unfolding in a nutshell </vt:lpstr>
      <vt:lpstr>Unfolding of event rate – muon bundles</vt:lpstr>
      <vt:lpstr>Unfolding of flux – muon bundles</vt:lpstr>
      <vt:lpstr>Unfolding of event rate – leading muons</vt:lpstr>
      <vt:lpstr>Unfolding of flux – leading muons</vt:lpstr>
      <vt:lpstr>Conclusion &amp; outlook</vt:lpstr>
      <vt:lpstr>Backup</vt:lpstr>
      <vt:lpstr>Possible Solutions</vt:lpstr>
      <vt:lpstr>Motivation</vt:lpstr>
      <vt:lpstr>Overview</vt:lpstr>
      <vt:lpstr>Intention </vt:lpstr>
      <vt:lpstr>What we have done </vt:lpstr>
      <vt:lpstr>PowerPoint Presentation</vt:lpstr>
      <vt:lpstr>Reconstructed properties</vt:lpstr>
      <vt:lpstr>DNN Reconstructions</vt:lpstr>
      <vt:lpstr>Input data per DOM</vt:lpstr>
      <vt:lpstr>PowerPoint Presentation</vt:lpstr>
      <vt:lpstr>Bundle energy at entry – internal cleaned pulses</vt:lpstr>
      <vt:lpstr>Bundle energy at entry – 6 ms cleaned pulses </vt:lpstr>
      <vt:lpstr>Leading muon energy at entry – internal cleaned pulses</vt:lpstr>
      <vt:lpstr>Leading muon energy at entry – 6 ms cleaned pulses </vt:lpstr>
      <vt:lpstr>Bundle energy at surface – internal cleaned pulses</vt:lpstr>
      <vt:lpstr>Bundle energy at surface – 6 ms cleaned pulses </vt:lpstr>
      <vt:lpstr>Leading muon energy at surface – internal cleaned pulses</vt:lpstr>
      <vt:lpstr>Leading muon energy at surface – 6 ms cleaned pulses </vt:lpstr>
      <vt:lpstr>PowerPoint Presentation</vt:lpstr>
      <vt:lpstr>Zenith – internal cleaned pulses</vt:lpstr>
      <vt:lpstr>Zenith – 6 ms cleaned pulses </vt:lpstr>
      <vt:lpstr>Azimuth – internal cleaned pulses</vt:lpstr>
      <vt:lpstr>Azimuth – 6 ms cleaned pulses </vt:lpstr>
      <vt:lpstr>Angular resolution – internal cleaned pulses</vt:lpstr>
      <vt:lpstr>Angular resolution – 6 ms cleaned pulses </vt:lpstr>
      <vt:lpstr>SplineMPE – DNN and conventional seeds </vt:lpstr>
      <vt:lpstr>SplineMPE – DNN seeds</vt:lpstr>
      <vt:lpstr>SplineMPE – duration per event</vt:lpstr>
      <vt:lpstr>PowerPoint Presentation</vt:lpstr>
      <vt:lpstr>PowerPoint Presentation</vt:lpstr>
      <vt:lpstr>L2 filter</vt:lpstr>
      <vt:lpstr>Bundle energy cut</vt:lpstr>
      <vt:lpstr>Rejection efficiency - all events</vt:lpstr>
      <vt:lpstr>Rejection efficiency – small zenith</vt:lpstr>
      <vt:lpstr>Rejection efficiency – high zenith</vt:lpstr>
      <vt:lpstr>PowerPoint Presentation</vt:lpstr>
      <vt:lpstr>Add DNN networks</vt:lpstr>
      <vt:lpstr>What we have discussed today </vt:lpstr>
      <vt:lpstr>PowerPoint Presentation</vt:lpstr>
      <vt:lpstr>Leading muon energy fraction - leadingness</vt:lpstr>
      <vt:lpstr>CORSIKA vs. MCEq</vt:lpstr>
      <vt:lpstr>PowerPoint Presentation</vt:lpstr>
      <vt:lpstr>Expected muons for 10 years: leading vs. bundle energy (GSF)</vt:lpstr>
      <vt:lpstr>Leading muon energy fraction</vt:lpstr>
      <vt:lpstr>Leading muon contribution</vt:lpstr>
      <vt:lpstr>L2 Filters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284</cp:revision>
  <cp:lastPrinted>2024-03-17T23:23:36Z</cp:lastPrinted>
  <dcterms:created xsi:type="dcterms:W3CDTF">2023-09-19T10:10:31Z</dcterms:created>
  <dcterms:modified xsi:type="dcterms:W3CDTF">2024-03-17T23:24:10Z</dcterms:modified>
</cp:coreProperties>
</file>